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967"/>
    <a:srgbClr val="0C8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78843-4586-4934-A279-290FE2C5B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CE1B0D-1438-4010-B913-A06B4536E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CADF51-55EF-48FE-BCDC-89A218937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BD62BE-AC6D-4503-8C5A-C7E344BB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45BA73-1743-4D11-A204-C0490D8FC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217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E2C8E-F0F7-4279-96DE-FB625AA3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CFC999-0528-4909-AA86-5E9BEACCC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1F1494-6F1A-4F86-A89A-9605D77F8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00D328-D103-4933-AB1B-04AECD3F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4D667A-6F85-4AE3-9143-2A81AD02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07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C2595B-3FCC-48AA-9F75-39DA7B6A6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63AFAC-8D5D-482F-BD7E-CB3DC0A75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1785C7-37CB-4A76-8A72-924EFCB19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24FCDC-FAB5-4DDA-9169-51E986A0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1AF868-2CD7-4EE3-A3A6-3D9DF9A0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384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61CF0-A037-4228-82E9-069375D9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4FB9DD-9897-466B-A3B0-8753F9F4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6251CF-9143-4A69-9CB8-964BCAE5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62988E-1665-4D29-973A-4162DACD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433F32-030A-485B-902A-C22E1847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301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2397F-F7B6-42D2-9E42-5EFA574D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60D124-EF57-4998-BFF6-7ACD8A1C4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EC1677-E2EF-4FDD-95D6-E8C34A93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DFC21A-D302-42A6-8AEC-D121A58B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2A48D0-045F-47E1-9927-9961C5BF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869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A12A4E-9555-4EDC-9C96-678255C7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0F9D0C-9E4C-4D7C-B0FE-7F8D49981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EF1373-365E-45C6-90E8-2572A09D0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CC8D96-74ED-4B59-95AD-21F86D27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2A0B17-56A7-402D-98C1-9A4F52F2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E60377-9702-4CCD-955E-D9D223799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397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B0C60-EC39-40E9-8C2D-422A623F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5A8BC8-BA10-4355-8B90-6413BD042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B766D1-6C00-40CF-8019-C9E8CC3DF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B894D3-7F9A-4AF0-8E26-C7A14167A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CF8586-50EA-48CE-845B-D0F16A2ED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45896E1-E085-409A-9D8C-A64A0D1B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4F830C-F6C8-43D5-A8F2-D2730B54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5C4620-D178-4981-BAB1-49795CB8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639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1A1E4-4A50-488B-90B7-D3F5FD42C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C22D7C-D1B6-45ED-942F-A9255005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C18258-DFC1-43A3-A51D-74568ACB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950C13-35F1-4043-96D8-E3CA930C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840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B01A78-CAF8-4874-862D-17875776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A03FE7-E2F8-44E7-9DF3-4C180C44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FBDF13-E391-4045-8D6C-E4BAF24A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601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D762C3-7090-49D6-89E8-84239D09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0C8840-250A-42F8-86CC-AA8C0AA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B3F2E3-478F-4C5B-A8CE-C813355C6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1AAC9E-210D-455A-8AE3-C322ABA8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37EAB6-3CBC-429A-8EB2-6FA28125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2016C4-C6AA-410A-A267-574F347C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731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046825-F684-4FBA-8CCA-07DEE29F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E95265-73E5-41DA-B2EC-13010C20D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A9AB5-7DFD-4AF1-9AC2-5348F8BA0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678BF7-B3F4-4099-BD9B-E3AE975A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CBAD68-0F0B-409B-8C71-308D371D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A2E4C3-21FF-4603-A198-3116B862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17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D3C0E2-2E11-4A3B-AAC1-2CC7F4499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82B2DD-F48D-4E93-AB36-E4B231917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FF45C-3708-4858-AC6F-EA3975C57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02FB-C2F1-46BE-AB26-4B677B6816A2}" type="datetimeFigureOut">
              <a:rPr lang="fr-BE" smtClean="0"/>
              <a:t>24-01-20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93B072-13BF-42DF-AB92-2274A6758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B73AA-C42D-493B-8406-ACC358671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295D0-172F-447F-ABCD-E1610E019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7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belgium.be/fr/prendre-contac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https://www.health.belgium.be/nl/conta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292C135-F3CE-4EC8-95ED-689074E76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244273"/>
              </p:ext>
            </p:extLst>
          </p:nvPr>
        </p:nvGraphicFramePr>
        <p:xfrm>
          <a:off x="59617" y="1842896"/>
          <a:ext cx="11979466" cy="43887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89733">
                  <a:extLst>
                    <a:ext uri="{9D8B030D-6E8A-4147-A177-3AD203B41FA5}">
                      <a16:colId xmlns:a16="http://schemas.microsoft.com/office/drawing/2014/main" val="1775173732"/>
                    </a:ext>
                  </a:extLst>
                </a:gridCol>
                <a:gridCol w="5989733">
                  <a:extLst>
                    <a:ext uri="{9D8B030D-6E8A-4147-A177-3AD203B41FA5}">
                      <a16:colId xmlns:a16="http://schemas.microsoft.com/office/drawing/2014/main" val="1123045748"/>
                    </a:ext>
                  </a:extLst>
                </a:gridCol>
              </a:tblGrid>
              <a:tr h="330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cap="small" baseline="0" dirty="0" err="1">
                          <a:solidFill>
                            <a:schemeClr val="bg1"/>
                          </a:solidFill>
                          <a:effectLst/>
                        </a:rPr>
                        <a:t>Nederlands</a:t>
                      </a:r>
                      <a:endParaRPr lang="fr-BE" sz="1800" b="0" cap="small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109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cap="small" baseline="0" dirty="0">
                          <a:solidFill>
                            <a:schemeClr val="bg1"/>
                          </a:solidFill>
                          <a:effectLst/>
                        </a:rPr>
                        <a:t>Français</a:t>
                      </a:r>
                      <a:r>
                        <a:rPr lang="fr-BE" sz="1400" cap="small" baseline="0" dirty="0">
                          <a:effectLst/>
                        </a:rPr>
                        <a:t> </a:t>
                      </a:r>
                      <a:endParaRPr lang="fr-BE" sz="1400" b="0" cap="sm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C8E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86232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08 :30 : </a:t>
                      </a:r>
                      <a:r>
                        <a:rPr lang="fr-BE" sz="1400" dirty="0" err="1">
                          <a:effectLst/>
                        </a:rPr>
                        <a:t>Onthaal</a:t>
                      </a:r>
                      <a:r>
                        <a:rPr lang="fr-BE" sz="1400" dirty="0">
                          <a:effectLst/>
                        </a:rPr>
                        <a:t> en </a:t>
                      </a:r>
                      <a:r>
                        <a:rPr lang="fr-BE" sz="1400" dirty="0" err="1">
                          <a:effectLst/>
                        </a:rPr>
                        <a:t>koffie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13 :00 : Accueil et café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516904"/>
                  </a:ext>
                </a:extLst>
              </a:tr>
              <a:tr h="506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400" dirty="0">
                          <a:effectLst/>
                        </a:rPr>
                        <a:t>09:00 : Welkom en inleiding van de workshop door 2</a:t>
                      </a:r>
                      <a:r>
                        <a:rPr lang="nl-BE" sz="1400" baseline="0" dirty="0">
                          <a:effectLst/>
                        </a:rPr>
                        <a:t> leden van de FRKVA</a:t>
                      </a:r>
                      <a:endParaRPr lang="nl-BE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Liesbet Demarré, verpleegkundige, Stafmedewerker verpleging in A.Z. Sint Elisabeth,</a:t>
                      </a:r>
                      <a:r>
                        <a:rPr lang="nl-BE" sz="1200" baseline="0" dirty="0">
                          <a:effectLst/>
                        </a:rPr>
                        <a:t> Zottegem</a:t>
                      </a:r>
                      <a:endParaRPr lang="nl-B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Isabelle Vermeir, verpleegkundige, Coördinator zorgpaden/zorgprocessen</a:t>
                      </a:r>
                      <a:r>
                        <a:rPr lang="nl-BE" sz="1200" baseline="0" dirty="0">
                          <a:effectLst/>
                        </a:rPr>
                        <a:t> in UZ Gent</a:t>
                      </a:r>
                      <a:endParaRPr lang="fr-BE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13 :30 : Bienvenue et introduction du workshop par un membre du CFQAI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Thérèse Van Durme,</a:t>
                      </a:r>
                      <a:r>
                        <a:rPr lang="fr-BE" sz="1200" baseline="0" dirty="0">
                          <a:effectLst/>
                        </a:rPr>
                        <a:t> infirmière, chercheure qualifiée et chargée de cours invitée à l’UCLouvain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167778"/>
                  </a:ext>
                </a:extLst>
              </a:tr>
              <a:tr h="337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400" dirty="0">
                          <a:effectLst/>
                        </a:rPr>
                        <a:t>09:30 : </a:t>
                      </a:r>
                      <a:r>
                        <a:rPr lang="nl-NL" sz="1400" dirty="0">
                          <a:effectLst/>
                        </a:rPr>
                        <a:t>Een geïntegreerde multidisciplinaire aanpak van acute postoperatieve pijn: van bepaling van pijn-risico </a:t>
                      </a:r>
                      <a:r>
                        <a:rPr lang="nl-NL" sz="1400" dirty="0" err="1">
                          <a:effectLst/>
                        </a:rPr>
                        <a:t>pre-operatief</a:t>
                      </a:r>
                      <a:r>
                        <a:rPr lang="nl-NL" sz="1400" dirty="0">
                          <a:effectLst/>
                        </a:rPr>
                        <a:t> over gepersonaliseerde aanpak </a:t>
                      </a:r>
                      <a:r>
                        <a:rPr lang="nl-NL" sz="1400" dirty="0" err="1">
                          <a:effectLst/>
                        </a:rPr>
                        <a:t>per-operatief</a:t>
                      </a:r>
                      <a:r>
                        <a:rPr lang="nl-NL" sz="1400" dirty="0">
                          <a:effectLst/>
                        </a:rPr>
                        <a:t> tot langdurige </a:t>
                      </a:r>
                      <a:r>
                        <a:rPr lang="nl-NL" sz="1400" dirty="0" err="1">
                          <a:effectLst/>
                        </a:rPr>
                        <a:t>post-operatieve</a:t>
                      </a:r>
                      <a:r>
                        <a:rPr lang="nl-NL" sz="1400" dirty="0">
                          <a:effectLst/>
                        </a:rPr>
                        <a:t> opvolging.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Guy Hans, Medisch coördinator pijncentrum in UZA, </a:t>
                      </a:r>
                      <a:r>
                        <a:rPr lang="nl-BE" sz="1200" dirty="0" err="1">
                          <a:effectLst/>
                        </a:rPr>
                        <a:t>Wilrijk</a:t>
                      </a:r>
                      <a:endParaRPr lang="fr-BE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14 :00 : Recommandations et indicateurs de qualité pour la gestion de la douleur postopératoire – l’expérience patient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Françoise Bardiau, Directrice département infirmier</a:t>
                      </a:r>
                      <a:r>
                        <a:rPr lang="fr-BE" sz="1200" baseline="0" dirty="0">
                          <a:effectLst/>
                        </a:rPr>
                        <a:t> au</a:t>
                      </a:r>
                      <a:r>
                        <a:rPr lang="fr-BE" sz="1200" dirty="0">
                          <a:effectLst/>
                        </a:rPr>
                        <a:t> CHU-Charleroi, ISPPC, chargée de recherche en santé publique, membre du CFQAI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0249923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10 :00 : Break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14 :30 : Break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4719427"/>
                  </a:ext>
                </a:extLst>
              </a:tr>
              <a:tr h="506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400" dirty="0">
                          <a:effectLst/>
                        </a:rPr>
                        <a:t>10:15 : </a:t>
                      </a:r>
                      <a:r>
                        <a:rPr lang="nl-NL" sz="1400" dirty="0">
                          <a:effectLst/>
                        </a:rPr>
                        <a:t>Een geïntegreerde multidisciplinaire aanpak van acute postoperatieve pijn: feedback over</a:t>
                      </a:r>
                      <a:r>
                        <a:rPr lang="nl-NL" sz="1400" baseline="0" dirty="0">
                          <a:effectLst/>
                        </a:rPr>
                        <a:t> praktijkervaring van een verpleegkundig pijnconsulent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Sarah Mortier, Verpleegkundig pijnconsulent</a:t>
                      </a:r>
                      <a:r>
                        <a:rPr lang="nl-BE" sz="1200" baseline="0" dirty="0">
                          <a:effectLst/>
                        </a:rPr>
                        <a:t> in</a:t>
                      </a:r>
                      <a:r>
                        <a:rPr lang="nl-BE" sz="1200" dirty="0">
                          <a:effectLst/>
                        </a:rPr>
                        <a:t> AZ </a:t>
                      </a:r>
                      <a:r>
                        <a:rPr lang="nl-BE" sz="1200" dirty="0" err="1">
                          <a:effectLst/>
                        </a:rPr>
                        <a:t>Groeninge</a:t>
                      </a:r>
                      <a:r>
                        <a:rPr lang="nl-BE" sz="1200" dirty="0">
                          <a:effectLst/>
                        </a:rPr>
                        <a:t>, Kortrijk</a:t>
                      </a:r>
                      <a:endParaRPr lang="fr-BE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14 :45 : De la prise en charge des patients algiques à l’amélioration des pratiques de soins : expériences des Infirmières Ressources Douleur Aigue.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Marie Van den Eynde et Ramona </a:t>
                      </a:r>
                      <a:r>
                        <a:rPr lang="fr-BE" sz="1200" dirty="0" err="1">
                          <a:effectLst/>
                        </a:rPr>
                        <a:t>Moor</a:t>
                      </a:r>
                      <a:r>
                        <a:rPr lang="fr-BE" sz="1200" dirty="0">
                          <a:effectLst/>
                        </a:rPr>
                        <a:t>,</a:t>
                      </a:r>
                      <a:r>
                        <a:rPr lang="fr-BE" sz="1200" baseline="0" dirty="0">
                          <a:effectLst/>
                        </a:rPr>
                        <a:t> </a:t>
                      </a:r>
                      <a:r>
                        <a:rPr lang="fr-BE" sz="1200" dirty="0">
                          <a:effectLst/>
                        </a:rPr>
                        <a:t>Infirmières ressource douleur, Cliniques Universitaires Saint Luc, Bruxelles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0188567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10 :45 : </a:t>
                      </a:r>
                      <a:r>
                        <a:rPr lang="fr-BE" sz="1400" dirty="0" err="1">
                          <a:effectLst/>
                        </a:rPr>
                        <a:t>Discussie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15 :15 : Discussion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973124"/>
                  </a:ext>
                </a:extLst>
              </a:tr>
              <a:tr h="886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400" dirty="0">
                          <a:effectLst/>
                        </a:rPr>
                        <a:t>11:45 : </a:t>
                      </a:r>
                      <a:r>
                        <a:rPr lang="nl-BE" sz="1400" dirty="0" err="1">
                          <a:effectLst/>
                        </a:rPr>
                        <a:t>Wrap</a:t>
                      </a:r>
                      <a:r>
                        <a:rPr lang="nl-BE" sz="1400" dirty="0">
                          <a:effectLst/>
                        </a:rPr>
                        <a:t> up: samenvatting van goede praktijkvoering rond pijnbestrijding en het gebruik van de kwaliteitsindicatoren in de verschillende </a:t>
                      </a:r>
                      <a:r>
                        <a:rPr lang="nl-BE" sz="1400" dirty="0" err="1">
                          <a:effectLst/>
                        </a:rPr>
                        <a:t>niveau’s</a:t>
                      </a:r>
                      <a:r>
                        <a:rPr lang="nl-BE" sz="1400" dirty="0">
                          <a:effectLst/>
                        </a:rPr>
                        <a:t> in het ziekenhuis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Door</a:t>
                      </a:r>
                      <a:r>
                        <a:rPr lang="nl-BE" sz="1200" baseline="0" dirty="0">
                          <a:effectLst/>
                        </a:rPr>
                        <a:t> Liesbet Demarré en Isabelle Vermeir</a:t>
                      </a:r>
                      <a:endParaRPr lang="nl-BE" sz="12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16 :15 : Résumé des bonnes pratiques concernant la prise en charge des patients algiques et comment utiliser les indicateurs de qualité à différents niveaux dans les hôpitaux.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Par Thérèse Van Durme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628127"/>
                  </a:ext>
                </a:extLst>
              </a:tr>
              <a:tr h="337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12 :00 : </a:t>
                      </a:r>
                      <a:r>
                        <a:rPr lang="fr-BE" sz="1400" dirty="0" err="1">
                          <a:effectLst/>
                        </a:rPr>
                        <a:t>Einde</a:t>
                      </a:r>
                      <a:r>
                        <a:rPr lang="fr-BE" sz="1400" dirty="0">
                          <a:effectLst/>
                        </a:rPr>
                        <a:t> van de </a:t>
                      </a:r>
                      <a:r>
                        <a:rPr lang="fr-BE" sz="1400" dirty="0" err="1">
                          <a:effectLst/>
                        </a:rPr>
                        <a:t>sessie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16 :30 : Fin de la session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565440"/>
                  </a:ext>
                </a:extLst>
              </a:tr>
            </a:tbl>
          </a:graphicData>
        </a:graphic>
      </p:graphicFrame>
      <p:sp>
        <p:nvSpPr>
          <p:cNvPr id="5" name="Titre 4">
            <a:extLst>
              <a:ext uri="{FF2B5EF4-FFF2-40B4-BE49-F238E27FC236}">
                <a16:creationId xmlns:a16="http://schemas.microsoft.com/office/drawing/2014/main" id="{9E557D1D-B028-4E4A-9101-4D875FD7A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672" y="224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BE" sz="2000" dirty="0"/>
              <a:t>Agenda workshop 11-02-2020</a:t>
            </a:r>
            <a:br>
              <a:rPr lang="fr-BE" sz="2000" dirty="0"/>
            </a:br>
            <a:r>
              <a:rPr lang="fr-BE" sz="2000" dirty="0" err="1"/>
              <a:t>thema</a:t>
            </a:r>
            <a:r>
              <a:rPr lang="fr-BE" sz="2000" dirty="0"/>
              <a:t>/thème</a:t>
            </a:r>
            <a:br>
              <a:rPr lang="fr-BE" sz="3200" dirty="0"/>
            </a:br>
            <a:r>
              <a:rPr lang="fr-BE" sz="3200" dirty="0"/>
              <a:t> Acute, </a:t>
            </a:r>
            <a:r>
              <a:rPr lang="fr-BE" sz="3200" dirty="0" err="1"/>
              <a:t>postoperatieve</a:t>
            </a:r>
            <a:r>
              <a:rPr lang="fr-BE" sz="3200" dirty="0"/>
              <a:t> </a:t>
            </a:r>
            <a:r>
              <a:rPr lang="fr-BE" sz="3200" dirty="0" err="1"/>
              <a:t>pijn</a:t>
            </a:r>
            <a:r>
              <a:rPr lang="fr-BE" sz="3200" dirty="0"/>
              <a:t>/ La douleur postopératoire aiguë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0" y="127861"/>
            <a:ext cx="2666599" cy="83870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67726" y="6307718"/>
            <a:ext cx="9298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0C8E36"/>
                </a:solidFill>
              </a:rPr>
              <a:t>SPF Santé Publique, Place Victor Horta, 40 (Salle Bara) 1060 Bruxelles: </a:t>
            </a:r>
            <a:r>
              <a:rPr lang="fr-BE" sz="1400" dirty="0">
                <a:solidFill>
                  <a:srgbClr val="0C8E36"/>
                </a:solidFill>
                <a:hlinkClick r:id="rId3"/>
              </a:rPr>
              <a:t>https://www.health.belgium.be/fr/prendre-contact</a:t>
            </a:r>
            <a:endParaRPr lang="fr-BE" sz="1400" dirty="0">
              <a:solidFill>
                <a:srgbClr val="0C8E36"/>
              </a:solidFill>
            </a:endParaRPr>
          </a:p>
          <a:p>
            <a:r>
              <a:rPr lang="fr-BE" sz="1400" dirty="0">
                <a:solidFill>
                  <a:srgbClr val="A10967"/>
                </a:solidFill>
              </a:rPr>
              <a:t>FOD </a:t>
            </a:r>
            <a:r>
              <a:rPr lang="fr-BE" sz="1400" dirty="0" err="1">
                <a:solidFill>
                  <a:srgbClr val="A10967"/>
                </a:solidFill>
              </a:rPr>
              <a:t>Volksgezondheid</a:t>
            </a:r>
            <a:r>
              <a:rPr lang="fr-BE" sz="1400" dirty="0">
                <a:solidFill>
                  <a:srgbClr val="A10967"/>
                </a:solidFill>
              </a:rPr>
              <a:t>, Victor </a:t>
            </a:r>
            <a:r>
              <a:rPr lang="fr-BE" sz="1400" dirty="0" err="1">
                <a:solidFill>
                  <a:srgbClr val="A10967"/>
                </a:solidFill>
              </a:rPr>
              <a:t>Hortaplein</a:t>
            </a:r>
            <a:r>
              <a:rPr lang="fr-BE" sz="1400" dirty="0">
                <a:solidFill>
                  <a:srgbClr val="A10967"/>
                </a:solidFill>
              </a:rPr>
              <a:t>, 40 (</a:t>
            </a:r>
            <a:r>
              <a:rPr lang="fr-BE" sz="1400" dirty="0" err="1">
                <a:solidFill>
                  <a:srgbClr val="A10967"/>
                </a:solidFill>
              </a:rPr>
              <a:t>Zaal</a:t>
            </a:r>
            <a:r>
              <a:rPr lang="fr-BE" sz="1400" dirty="0">
                <a:solidFill>
                  <a:srgbClr val="A10967"/>
                </a:solidFill>
              </a:rPr>
              <a:t> Bara) 1060 Brussel: </a:t>
            </a:r>
            <a:r>
              <a:rPr lang="fr-BE" sz="1400" dirty="0">
                <a:solidFill>
                  <a:srgbClr val="A10967"/>
                </a:solidFill>
                <a:hlinkClick r:id="rId4"/>
              </a:rPr>
              <a:t>https://www.health.belgium.be/nl/contact</a:t>
            </a:r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28" y="6258995"/>
            <a:ext cx="932652" cy="53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272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610342D92D4F4CA2718C223F5E461B" ma:contentTypeVersion="5" ma:contentTypeDescription="Create a new document." ma:contentTypeScope="" ma:versionID="e451b2ae8f232ae84485439a6fbe3934">
  <xsd:schema xmlns:xsd="http://www.w3.org/2001/XMLSchema" xmlns:xs="http://www.w3.org/2001/XMLSchema" xmlns:p="http://schemas.microsoft.com/office/2006/metadata/properties" xmlns:ns3="1574edaf-4c02-4a79-a492-612c8825b94e" targetNamespace="http://schemas.microsoft.com/office/2006/metadata/properties" ma:root="true" ma:fieldsID="b0f4031abe296fc396db2e7d7a38747d" ns3:_="">
    <xsd:import namespace="1574edaf-4c02-4a79-a492-612c8825b9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4edaf-4c02-4a79-a492-612c8825b9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508F7D-578C-4132-AD11-369152DCF8CA}">
  <ds:schemaRefs>
    <ds:schemaRef ds:uri="http://purl.org/dc/elements/1.1/"/>
    <ds:schemaRef ds:uri="http://schemas.microsoft.com/office/2006/metadata/properties"/>
    <ds:schemaRef ds:uri="1574edaf-4c02-4a79-a492-612c8825b94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69C0B9-3EB4-43C6-A15E-4A2CDEDEFB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48EC74-E782-4907-9D50-2F39ECA7E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74edaf-4c02-4a79-a492-612c8825b9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Agenda workshop 11-02-2020 thema/thème  Acute, postoperatieve pijn/ La douleur postopératoire aiguë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workshop 11-02-2020 thema: acute pijn/thème: la douleur aiguë</dc:title>
  <dc:creator>Thérèse Van Durme</dc:creator>
  <cp:lastModifiedBy>Hogne Catherine</cp:lastModifiedBy>
  <cp:revision>16</cp:revision>
  <dcterms:created xsi:type="dcterms:W3CDTF">2020-01-08T19:10:06Z</dcterms:created>
  <dcterms:modified xsi:type="dcterms:W3CDTF">2020-01-24T10:12:36Z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0x01010061610342D92D4F4CA2718C223F5E461B</vt:lpwstr>
  </property>
</Properties>
</file>